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57" r:id="rId3"/>
    <p:sldId id="264" r:id="rId4"/>
    <p:sldId id="262" r:id="rId5"/>
    <p:sldId id="261" r:id="rId6"/>
    <p:sldId id="260" r:id="rId7"/>
    <p:sldId id="259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F5CE-E974-4032-96F0-EA03AB0EA6BF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C3A7-D5E4-4926-BAEA-FFB57662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9C3A7-D5E4-4926-BAEA-FFB576628A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6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zateevo.ru/userfiles/image/Upalnamoch_Prava/00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45541AF-AA73-4BA4-AF4E-55DF3BCF0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72307" y="2040065"/>
            <a:ext cx="4392488" cy="2192389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ноября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правовой помощи детям</a:t>
            </a:r>
            <a:b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076" name="Picture 6" descr="http://flag.kremlin.ru/i/i-gerb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9728" y="53977"/>
            <a:ext cx="757647" cy="8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Дети | Организация Объединенных Нац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777492"/>
            <a:ext cx="69847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МВД РФ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УМВД России по Белгородской области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ОМВД России по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Яковлевскому городскому округу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3041D9D-65F1-4C7C-BBC2-090170702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6994525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Декларация  прав  ребёнка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Принцип 6</a:t>
            </a:r>
            <a:endParaRPr lang="ru-RU" sz="2400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0" y="5072074"/>
            <a:ext cx="9144000" cy="22320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   </a:t>
            </a:r>
            <a:r>
              <a:rPr lang="ru-RU" sz="2400" dirty="0">
                <a:latin typeface="Arial Black" pitchFamily="34" charset="0"/>
              </a:rPr>
              <a:t>Каждый  ребёнок имеет право на любовь  со стороны  родителей и государства, чьё гражданство  он  имеет. 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6626" name="Picture 2" descr="День семьи, любви и верности в России - РИА Новости, 08.07.2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4497430" cy="2647884"/>
          </a:xfrm>
          <a:prstGeom prst="rect">
            <a:avLst/>
          </a:prstGeom>
          <a:noFill/>
        </p:spPr>
      </p:pic>
      <p:pic>
        <p:nvPicPr>
          <p:cNvPr id="26628" name="Picture 4" descr="В Международный день семьи в Ивановской области назвали «Семью года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00240"/>
            <a:ext cx="421481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8D6AC47-7642-42AB-AE2A-A7F88BF5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994525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Декларация  прав  ребёнка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Принцип 7</a:t>
            </a:r>
            <a:endParaRPr lang="ru-RU" sz="2400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643050"/>
            <a:ext cx="9144000" cy="19732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   </a:t>
            </a:r>
            <a:r>
              <a:rPr lang="ru-RU" sz="2800" dirty="0">
                <a:latin typeface="Arial Black" pitchFamily="34" charset="0"/>
              </a:rPr>
              <a:t>Все  дети должны учиться бесплатно. Они имеют право играть  и  развиваться. Родители обязаны дать  им эту возможность. Они же должны учить  детей ответственности и полезности  своему обществу. </a:t>
            </a:r>
          </a:p>
        </p:txBody>
      </p:sp>
      <p:pic>
        <p:nvPicPr>
          <p:cNvPr id="25602" name="Picture 2" descr="Дети в школе | Бесплатно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3608992" cy="2409838"/>
          </a:xfrm>
          <a:prstGeom prst="rect">
            <a:avLst/>
          </a:prstGeom>
          <a:noFill/>
        </p:spPr>
      </p:pic>
      <p:sp>
        <p:nvSpPr>
          <p:cNvPr id="25604" name="AutoShape 4" descr="Худшее, что есть в школе: на что жалуются российские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Ярославская рассказала, как подготовить будущего первоклассника к школе -  РИА Новости, 01.06.2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86124"/>
            <a:ext cx="431803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ACFC2FB-AC0D-441F-A325-337AC760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6994525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Декларация  прав  ребёнка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Принцип 8</a:t>
            </a:r>
            <a:endParaRPr lang="ru-RU" sz="2400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14282" y="2214554"/>
            <a:ext cx="3714744" cy="2428892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   </a:t>
            </a:r>
            <a:r>
              <a:rPr lang="ru-RU" sz="2400" dirty="0">
                <a:latin typeface="Arial Black" pitchFamily="34" charset="0"/>
              </a:rPr>
              <a:t>Права  ребёнка  определяются как первостепенные  в возможности получить  помощь.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24578" name="Picture 2" descr="Мифы и факты о Детском телефоне доверия 8 800 2000 122 | Телефон доверия  8-800-2000-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3754406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BE77B61-23C8-4BB3-8C21-B76912BD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6994525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Декларация  прав  ребёнка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Принцип 9</a:t>
            </a:r>
            <a:endParaRPr lang="ru-RU" sz="2400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4714876" y="2000240"/>
            <a:ext cx="4071934" cy="45878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r">
              <a:buFontTx/>
              <a:buNone/>
            </a:pPr>
            <a:r>
              <a:rPr lang="ru-RU" sz="2400" dirty="0">
                <a:latin typeface="Arial Black" pitchFamily="34" charset="0"/>
              </a:rPr>
              <a:t>   Ребёнок не должен привлекаться к выполнению работ, приносящих вред его развитию и эмоциональной стабильности. К детям нельзя применять силу. Воспитание должно проходить в пояснительно - убеждающей манере. </a:t>
            </a:r>
          </a:p>
        </p:txBody>
      </p:sp>
      <p:pic>
        <p:nvPicPr>
          <p:cNvPr id="28674" name="Picture 2" descr="10 полезных книг о воспитании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D62CAAD-FB3B-4B65-8970-B87E5B89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65"/>
            <a:ext cx="9144000" cy="69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994525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Декларация  прав  ребёнка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Принцип 10</a:t>
            </a:r>
            <a:endParaRPr lang="ru-RU" sz="2400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0" y="4500570"/>
            <a:ext cx="9144000" cy="21431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800" dirty="0">
                <a:latin typeface="Arial Black" pitchFamily="34" charset="0"/>
              </a:rPr>
              <a:t>   </a:t>
            </a:r>
            <a:r>
              <a:rPr lang="ru-RU" sz="2400" dirty="0">
                <a:latin typeface="Arial Black" pitchFamily="34" charset="0"/>
              </a:rPr>
              <a:t>Каждый ребёнок имеет право на мирную жизнь, в которой взрослые люди, в первую очередь родители, учат его заботе и взаимопониманию. Запрещается воспитывать в детях чувство расовой и социальной ненависти. Все люди равны. 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7650" name="Picture 2" descr="Дети разных национальносте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14488"/>
            <a:ext cx="6000792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3E109BB-0140-4948-BC5F-542126F3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00"/>
            <a:ext cx="9144000" cy="68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cdo-rzn.ru/upload/iblock/673/67370259c1c69278659d4f6a2dc0e1d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388843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3" name="WordArt 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11188" y="5732463"/>
            <a:ext cx="8281987" cy="11255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969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Каждый ребёнок имеет право</a:t>
            </a:r>
          </a:p>
        </p:txBody>
      </p:sp>
      <p:sp>
        <p:nvSpPr>
          <p:cNvPr id="20484" name="AutoShape 9"/>
          <p:cNvSpPr>
            <a:spLocks noChangeArrowheads="1"/>
          </p:cNvSpPr>
          <p:nvPr/>
        </p:nvSpPr>
        <p:spPr bwMode="auto">
          <a:xfrm>
            <a:off x="5508625" y="1196975"/>
            <a:ext cx="1714500" cy="923925"/>
          </a:xfrm>
          <a:prstGeom prst="cloudCallout">
            <a:avLst>
              <a:gd name="adj1" fmla="val -45000"/>
              <a:gd name="adj2" fmla="val 6381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sz="1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жизнь и свободу</a:t>
            </a:r>
            <a:endParaRPr lang="en-US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5" name="AutoShape 3"/>
          <p:cNvSpPr>
            <a:spLocks noChangeArrowheads="1"/>
          </p:cNvSpPr>
          <p:nvPr/>
        </p:nvSpPr>
        <p:spPr bwMode="auto">
          <a:xfrm>
            <a:off x="6732588" y="2133600"/>
            <a:ext cx="1943100" cy="7921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медицину</a:t>
            </a:r>
            <a:endParaRPr lang="en-US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7164388" y="3573463"/>
            <a:ext cx="1666875" cy="781050"/>
          </a:xfrm>
          <a:prstGeom prst="cloudCallout">
            <a:avLst>
              <a:gd name="adj1" fmla="val -45352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rgbClr val="CC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обучение</a:t>
            </a:r>
            <a:endParaRPr lang="en-US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flipH="1">
            <a:off x="0" y="1125538"/>
            <a:ext cx="1520825" cy="792162"/>
          </a:xfrm>
          <a:prstGeom prst="cloudCallout">
            <a:avLst>
              <a:gd name="adj1" fmla="val -54694"/>
              <a:gd name="adj2" fmla="val 15572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семью</a:t>
            </a:r>
            <a:endParaRPr lang="en-US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8" name="AutoShape 6"/>
          <p:cNvSpPr>
            <a:spLocks noChangeArrowheads="1"/>
          </p:cNvSpPr>
          <p:nvPr/>
        </p:nvSpPr>
        <p:spPr bwMode="auto">
          <a:xfrm flipH="1">
            <a:off x="0" y="2349500"/>
            <a:ext cx="2555875" cy="1008063"/>
          </a:xfrm>
          <a:prstGeom prst="cloudCallout">
            <a:avLst>
              <a:gd name="adj1" fmla="val -40954"/>
              <a:gd name="adj2" fmla="val 9843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rgbClr val="E36C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отдых и досуг</a:t>
            </a:r>
            <a:endParaRPr lang="en-US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9" name="AutoShape 5"/>
          <p:cNvSpPr>
            <a:spLocks noChangeArrowheads="1"/>
          </p:cNvSpPr>
          <p:nvPr/>
        </p:nvSpPr>
        <p:spPr bwMode="auto">
          <a:xfrm>
            <a:off x="6659563" y="188913"/>
            <a:ext cx="2160587" cy="823912"/>
          </a:xfrm>
          <a:prstGeom prst="cloudCallout">
            <a:avLst>
              <a:gd name="adj1" fmla="val -48639"/>
              <a:gd name="adj2" fmla="val 18696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имя и гражданство</a:t>
            </a:r>
            <a:endParaRPr lang="en-US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0" name="AutoShape 4"/>
          <p:cNvSpPr>
            <a:spLocks noChangeArrowheads="1"/>
          </p:cNvSpPr>
          <p:nvPr/>
        </p:nvSpPr>
        <p:spPr bwMode="auto">
          <a:xfrm>
            <a:off x="755650" y="4868863"/>
            <a:ext cx="1439863" cy="792162"/>
          </a:xfrm>
          <a:prstGeom prst="cloudCallout">
            <a:avLst>
              <a:gd name="adj1" fmla="val -45102"/>
              <a:gd name="adj2" fmla="val 6121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защиту</a:t>
            </a:r>
            <a:endParaRPr lang="en-US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492" name="Rectangle 17"/>
          <p:cNvSpPr>
            <a:spLocks noChangeArrowheads="1"/>
          </p:cNvSpPr>
          <p:nvPr/>
        </p:nvSpPr>
        <p:spPr bwMode="auto">
          <a:xfrm>
            <a:off x="45085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br>
              <a:rPr lang="ru-RU" sz="7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20493" name="Rectangle 19"/>
          <p:cNvSpPr>
            <a:spLocks noChangeArrowheads="1"/>
          </p:cNvSpPr>
          <p:nvPr/>
        </p:nvSpPr>
        <p:spPr bwMode="auto">
          <a:xfrm>
            <a:off x="45085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sz="700"/>
          </a:p>
          <a:p>
            <a:pPr eaLnBrk="0" hangingPunct="0"/>
            <a:endParaRPr lang="ru-RU"/>
          </a:p>
        </p:txBody>
      </p:sp>
      <p:sp>
        <p:nvSpPr>
          <p:cNvPr id="20495" name="AutoShape 22"/>
          <p:cNvSpPr>
            <a:spLocks noChangeArrowheads="1"/>
          </p:cNvSpPr>
          <p:nvPr/>
        </p:nvSpPr>
        <p:spPr bwMode="auto">
          <a:xfrm flipH="1">
            <a:off x="1116013" y="260350"/>
            <a:ext cx="3311525" cy="792163"/>
          </a:xfrm>
          <a:prstGeom prst="cloudCallout">
            <a:avLst>
              <a:gd name="adj1" fmla="val -15148"/>
              <a:gd name="adj2" fmla="val 10177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600" b="1">
                <a:solidFill>
                  <a:srgbClr val="CC3300"/>
                </a:solidFill>
                <a:latin typeface="Times New Roman" pitchFamily="18" charset="0"/>
              </a:rPr>
              <a:t>На личную неприкосновенность</a:t>
            </a:r>
            <a:endParaRPr lang="ru-RU" sz="16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0F72F2F-75B0-4971-8132-B0742058F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268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ПРАВА РЕБЕНКА В ШКОЛЕ</a:t>
            </a:r>
            <a:endParaRPr lang="ru-RU" sz="4400" dirty="0">
              <a:ln w="12700">
                <a:solidFill>
                  <a:srgbClr val="9B6801"/>
                </a:solidFill>
                <a:prstDash val="solid"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9144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Каждый ученик имеет право на:</a:t>
            </a:r>
          </a:p>
          <a:p>
            <a:pPr marL="266700" indent="-266700"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самостоятельный выбор образовательного учреждения; </a:t>
            </a:r>
          </a:p>
          <a:p>
            <a:pPr marL="266700" indent="-266700"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обучение в условиях, гарантирующих его безопасность;</a:t>
            </a:r>
          </a:p>
          <a:p>
            <a:pPr marL="266700" indent="-266700"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уважение со стороны преподавателей, администрации школы, охранников, уборщицы и т.д.;</a:t>
            </a:r>
          </a:p>
          <a:p>
            <a:pPr marL="266700" indent="-266700"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бесплатное образование: начальное, основное (до 9 класса), полное среднее образование (10-11 классов);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717032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6575" indent="-3619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получение любой книги из школьной библиотеки;</a:t>
            </a:r>
          </a:p>
          <a:p>
            <a:pPr marL="536575" indent="-3619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участие в благоустройстве школы. </a:t>
            </a:r>
          </a:p>
          <a:p>
            <a:pPr marL="536575" indent="-3619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посещение дополнительных занятий, кружков, спортивных секций; </a:t>
            </a:r>
          </a:p>
          <a:p>
            <a:pPr marL="536575" indent="-3619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помощь психолога и учителей во время учебного процесса;</a:t>
            </a:r>
          </a:p>
          <a:p>
            <a:pPr marL="536575" indent="-3619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перевод в другую школу (при согласии родителей); </a:t>
            </a:r>
          </a:p>
          <a:p>
            <a:pPr marL="536575" indent="-3619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участие в управлении школы (если это разрешено Уставом школы); </a:t>
            </a:r>
          </a:p>
          <a:p>
            <a:pPr marL="536575" indent="-3619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n w="12700">
                  <a:solidFill>
                    <a:srgbClr val="9B680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посещение мероприятий, не входящих в учебный план (праздничные концерты, школьные экскурсии и др.).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568D949-CF9A-4E3D-BE41-612DD0312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44000" cy="65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Обязанности детей</a:t>
            </a:r>
          </a:p>
        </p:txBody>
      </p:sp>
      <p:sp>
        <p:nvSpPr>
          <p:cNvPr id="6" name="Содержимое 13"/>
          <p:cNvSpPr>
            <a:spLocks noGrp="1"/>
          </p:cNvSpPr>
          <p:nvPr>
            <p:ph sz="quarter" idx="4294967295"/>
          </p:nvPr>
        </p:nvSpPr>
        <p:spPr>
          <a:xfrm>
            <a:off x="0" y="765175"/>
            <a:ext cx="9144000" cy="60928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/>
              <a:t>Каждый несовершеннолетний обязан получить полное среднее образование; эта обязанность сохраняет силу до достижения им 17-летнего возраста.</a:t>
            </a:r>
          </a:p>
          <a:p>
            <a:endParaRPr lang="ru-RU" sz="2400" b="1" dirty="0"/>
          </a:p>
          <a:p>
            <a:r>
              <a:rPr lang="ru-RU" sz="2400" b="1" dirty="0"/>
              <a:t>Несовершеннолетние мужского пола несут воинскую обязанность в виде воинского учета и подготовки к военной службе; после достижения 18-летнего возраста подлежат призыву на военную службу.</a:t>
            </a:r>
          </a:p>
          <a:p>
            <a:endParaRPr lang="ru-RU" sz="2400" b="1" dirty="0"/>
          </a:p>
          <a:p>
            <a:r>
              <a:rPr lang="ru-RU" sz="2400" b="1" dirty="0"/>
              <a:t>Лица, не достигшие совершеннолетия, не могут приобретать, хранить, коллекционировать и носить оружие, в том числе оружие самообороны; также полный запрет введен на кастеты и холодное оружие.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Уважать права других людей – основная обязанность каждого человека!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Детский праздник фон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Детский праздник фон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36B2AA4-74E6-4A68-B6D2-D5934FEB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20 ноября - Всемирный День правовой помощи детям - КГА ПОУ «Губернаторский  авиастроительный колледж г. Комсомольска-на-Амуре - Межрегиональный центр  компетенций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День защиты детей. Фон с детьми Иллюстрация вектора - иллюстрации  насчитывающей кавказско, костюм: 1905064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День защиты детей. Фон с детьми Иллюстрация вектора - иллюстрации  насчитывающей кавказско, костюм: 1905064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29124" y="1285860"/>
            <a:ext cx="43717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Этот день приурочен к празднованию Всемирного дня ребенка, отмечаемого во всем мире в честь принятия 20 ноября 1959 года Декларации прав ребенка. В этот же день, но в 1989 году была принята также Конвенция о правах ребенка.</a:t>
            </a:r>
          </a:p>
        </p:txBody>
      </p:sp>
      <p:pic>
        <p:nvPicPr>
          <p:cNvPr id="1036" name="Picture 12" descr="Фото Каникулы дети, более 80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967943" cy="2643182"/>
          </a:xfrm>
          <a:prstGeom prst="rect">
            <a:avLst/>
          </a:prstGeom>
          <a:noFill/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86B5925F-8935-4B08-883B-B1D81C0374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66466F40-66A0-4CA5-A179-16A3B0F6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6413" y="927298"/>
            <a:ext cx="5317514" cy="26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1844824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pPr algn="ctr"/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0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85FD0DE-1A00-4C63-9272-D3A9A46C9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zateevo.ru/userfiles/image/Upalnamoch_Prava/002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2465387"/>
            <a:ext cx="3679825" cy="43926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067175" y="0"/>
            <a:ext cx="5076825" cy="52625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Права человека – принципы, нормы и правила взаимоотношений между людьми и государствами, обеспечивающие возможность человеку действовать по своему усмотрению или получать определённые блага.</a:t>
            </a:r>
          </a:p>
          <a:p>
            <a:pPr algn="ctr"/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    Права человека предполагают законодательно закрепленную возможность получать человеком материальные, духовные и иные блага, свободы – действовать по своему решению без чьей-либо санкции. </a:t>
            </a:r>
          </a:p>
          <a:p>
            <a:pPr algn="ctr"/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Права человека – важнейшая  общечеловеческая ценность.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FE0307A-8631-4E1E-80E6-0CCCCE98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-285784" y="4286256"/>
            <a:ext cx="5256708" cy="34563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международный  документ,  который защищает  права  ВСЕХ юных  жителей  планеты.  К нему  присоединились  около  200 стран.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714356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Конвенция  - это  соглашение. Все  государства,  которые  её  подписали,  согласились  защищать  права  детей.  В  её  составе  54  статьи.   </a:t>
            </a:r>
          </a:p>
        </p:txBody>
      </p:sp>
      <p:pic>
        <p:nvPicPr>
          <p:cNvPr id="4100" name="Picture 4" descr="Конвенция о правах ребенка - купить книгу с доставкой в интернет-магазине  «Читай-город». ISBN: 978-5-36-900047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571744"/>
            <a:ext cx="2214578" cy="3410450"/>
          </a:xfrm>
          <a:prstGeom prst="rect">
            <a:avLst/>
          </a:prstGeom>
          <a:noFill/>
        </p:spPr>
      </p:pic>
      <p:pic>
        <p:nvPicPr>
          <p:cNvPr id="4102" name="Picture 6" descr="Институт Уполномоченного — Уполномоченный по правам ребенка в Краснодарском  кра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000240"/>
            <a:ext cx="2466924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1F30E55-0CD5-45C2-9637-20C869AB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6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0" y="4500570"/>
            <a:ext cx="9144000" cy="30718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Все дети, независимо от того, в какой стране они родились, какой у них возраст, цвет кожи, социальный статус, - имеют равные со своими сверстниками права. Они не могут быть ущемлены, занижены или отменены вовсе.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28662" y="3786190"/>
            <a:ext cx="6821380" cy="719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Декларация  прав ребёнка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Принцип 1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85728"/>
            <a:ext cx="7416824" cy="262874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58ADEAC-43FC-4D09-9640-6565511E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28596" y="2071678"/>
            <a:ext cx="36433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Декларация  прав  ребёнка</a:t>
            </a:r>
            <a:br>
              <a:rPr lang="ru-RU" sz="32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Принцип 2</a:t>
            </a:r>
            <a:endParaRPr lang="ru-RU" sz="3200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0" y="4572008"/>
            <a:ext cx="8785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Каждый  ребёнок  имеет право на собственное  достоинство и возможность  развиваться нравственно,  физически, духовно. </a:t>
            </a:r>
          </a:p>
        </p:txBody>
      </p:sp>
      <p:pic>
        <p:nvPicPr>
          <p:cNvPr id="6146" name="Picture 2" descr="Положение детей в мире, 2021 год | UNIC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4500560" cy="28336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C082FF8-511A-4BAF-97C0-C2273B023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6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0715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Декларация  прав  ребёнка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Принцип 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928802"/>
            <a:ext cx="9144000" cy="226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Все дети - субъекты стран, в которых  проживают, поэтому государство  обязано обеспечить их  гражданством,  а родители - именем.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776037"/>
            <a:ext cx="4104456" cy="3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ети картинк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3"/>
            <a:ext cx="4341765" cy="2944515"/>
          </a:xfrm>
          <a:prstGeom prst="rect">
            <a:avLst/>
          </a:prstGeom>
          <a:noFill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45497CA-2FA8-4A43-90D1-7EB65DF4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6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28662" y="1785926"/>
            <a:ext cx="73548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Декларация  прав  ребёнка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Принцип 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4876" y="2428868"/>
            <a:ext cx="4429124" cy="44291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Чтобы  правильно расти и развиваться, ребёнок имеет право  на социальный  уход и медицинскую  поддержку.  Дети имеют право на  жильё  и  питание.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60034E4-4763-4CBF-8C46-380B2DC69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994525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Декларация  прав  ребёнка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Принцип 5</a:t>
            </a:r>
            <a:endParaRPr lang="ru-RU" sz="2400" dirty="0"/>
          </a:p>
        </p:txBody>
      </p:sp>
      <p:sp>
        <p:nvSpPr>
          <p:cNvPr id="6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143116"/>
            <a:ext cx="9144000" cy="1973263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 sz="2800" dirty="0">
                <a:latin typeface="Arial Black" pitchFamily="34" charset="0"/>
              </a:rPr>
              <a:t>   </a:t>
            </a:r>
            <a:r>
              <a:rPr lang="ru-RU" sz="2400" dirty="0">
                <a:latin typeface="Arial Black" pitchFamily="34" charset="0"/>
              </a:rPr>
              <a:t>Неполноценные (физически или психически) дети должны быть обеспечены  особой  заботой и вниманием. 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3063683" cy="324036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732</Words>
  <Application>Microsoft Office PowerPoint</Application>
  <PresentationFormat>Экран (4:3)</PresentationFormat>
  <Paragraphs>71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Monotype Corsiva</vt:lpstr>
      <vt:lpstr>Times New Roman</vt:lpstr>
      <vt:lpstr>Тема Office</vt:lpstr>
      <vt:lpstr> 20 ноября Всероссийский  День правовой помощи детям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Декларация  прав  ребёнка Принцип 5</vt:lpstr>
      <vt:lpstr>Декларация  прав  ребёнка Принцип 6</vt:lpstr>
      <vt:lpstr>Декларация  прав  ребёнка Принцип 7</vt:lpstr>
      <vt:lpstr>Декларация  прав  ребёнка Принцип 8</vt:lpstr>
      <vt:lpstr>Декларация  прав  ребёнка Принцип 9</vt:lpstr>
      <vt:lpstr>Декларация  прав  ребёнка Принцип 10</vt:lpstr>
      <vt:lpstr>Презентация PowerPoint</vt:lpstr>
      <vt:lpstr>Презентация PowerPoint</vt:lpstr>
      <vt:lpstr>Обязанности детей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zapusk</dc:creator>
  <cp:lastModifiedBy>olga81urchenko@mail.ru</cp:lastModifiedBy>
  <cp:revision>20</cp:revision>
  <dcterms:created xsi:type="dcterms:W3CDTF">2023-11-09T12:46:35Z</dcterms:created>
  <dcterms:modified xsi:type="dcterms:W3CDTF">2023-11-18T07:58:55Z</dcterms:modified>
</cp:coreProperties>
</file>